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441" r:id="rId3"/>
    <p:sldId id="449" r:id="rId4"/>
    <p:sldId id="452" r:id="rId5"/>
    <p:sldId id="439" r:id="rId6"/>
    <p:sldId id="440" r:id="rId7"/>
    <p:sldId id="442" r:id="rId8"/>
    <p:sldId id="443" r:id="rId9"/>
    <p:sldId id="444" r:id="rId10"/>
    <p:sldId id="445" r:id="rId11"/>
    <p:sldId id="447" r:id="rId12"/>
    <p:sldId id="450" r:id="rId13"/>
    <p:sldId id="451" r:id="rId14"/>
    <p:sldId id="448" r:id="rId15"/>
    <p:sldId id="425" r:id="rId16"/>
    <p:sldId id="418" r:id="rId17"/>
    <p:sldId id="673" r:id="rId18"/>
    <p:sldId id="674" r:id="rId19"/>
    <p:sldId id="679" r:id="rId20"/>
    <p:sldId id="680" r:id="rId21"/>
    <p:sldId id="687" r:id="rId22"/>
    <p:sldId id="681" r:id="rId23"/>
    <p:sldId id="686" r:id="rId24"/>
    <p:sldId id="685" r:id="rId25"/>
    <p:sldId id="682" r:id="rId26"/>
    <p:sldId id="688" r:id="rId27"/>
    <p:sldId id="683" r:id="rId28"/>
    <p:sldId id="689" r:id="rId29"/>
    <p:sldId id="346" r:id="rId30"/>
  </p:sldIdLst>
  <p:sldSz cx="12192000" cy="685800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64" autoAdjust="0"/>
    <p:restoredTop sz="88946" autoAdjust="0"/>
  </p:normalViewPr>
  <p:slideViewPr>
    <p:cSldViewPr snapToGrid="0">
      <p:cViewPr varScale="1">
        <p:scale>
          <a:sx n="59" d="100"/>
          <a:sy n="59" d="100"/>
        </p:scale>
        <p:origin x="724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0057F-48E4-4984-84D1-759B42295A01}" type="datetimeFigureOut">
              <a:rPr lang="de-DE" smtClean="0"/>
              <a:t>13.11.2020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C82286-DE98-4DAE-9C6E-3CCA23DA842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361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D8E6AA-B79D-4217-9BF4-32C7C8DC389F}" type="datetimeFigureOut">
              <a:rPr lang="de-DE" smtClean="0"/>
              <a:t>13.11.2020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23B95C-6654-4C87-ABDE-CE3BE60070C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7141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23B95C-6654-4C87-ABDE-CE3BE60070CC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9239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23B95C-6654-4C87-ABDE-CE3BE60070CC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1451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23B95C-6654-4C87-ABDE-CE3BE60070CC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982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AA0F-A6A8-4ED1-AE97-711000E12455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BD6-359B-45F9-9F6B-F89F468182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216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AA0F-A6A8-4ED1-AE97-711000E12455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BD6-359B-45F9-9F6B-F89F468182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082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AA0F-A6A8-4ED1-AE97-711000E12455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BD6-359B-45F9-9F6B-F89F468182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655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AA0F-A6A8-4ED1-AE97-711000E12455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BD6-359B-45F9-9F6B-F89F468182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0888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AA0F-A6A8-4ED1-AE97-711000E12455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BD6-359B-45F9-9F6B-F89F468182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5710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AA0F-A6A8-4ED1-AE97-711000E12455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BD6-359B-45F9-9F6B-F89F468182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571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AA0F-A6A8-4ED1-AE97-711000E12455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BD6-359B-45F9-9F6B-F89F468182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279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AA0F-A6A8-4ED1-AE97-711000E12455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BD6-359B-45F9-9F6B-F89F468182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9267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AA0F-A6A8-4ED1-AE97-711000E12455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BD6-359B-45F9-9F6B-F89F468182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1450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AA0F-A6A8-4ED1-AE97-711000E12455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BD6-359B-45F9-9F6B-F89F468182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989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AA0F-A6A8-4ED1-AE97-711000E12455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BD6-359B-45F9-9F6B-F89F468182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0977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29773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3AA0F-A6A8-4ED1-AE97-711000E12455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29773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29773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C28BD6-359B-45F9-9F6B-F89F468182F7}" type="slidenum">
              <a:rPr lang="en-GB" smtClean="0"/>
              <a:t>‹#›</a:t>
            </a:fld>
            <a:endParaRPr lang="en-GB"/>
          </a:p>
        </p:txBody>
      </p:sp>
      <p:sp>
        <p:nvSpPr>
          <p:cNvPr id="7" name="Rechteck 6"/>
          <p:cNvSpPr/>
          <p:nvPr userDrawn="1"/>
        </p:nvSpPr>
        <p:spPr>
          <a:xfrm>
            <a:off x="719667" y="-1588"/>
            <a:ext cx="10830984" cy="160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8" name="Picture 45" descr="S:\Text-Repository\gfx\Products + Methods\ADOxx_triangle_250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0650" y="365125"/>
            <a:ext cx="400049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hteck 8"/>
          <p:cNvSpPr>
            <a:spLocks noChangeArrowheads="1"/>
          </p:cNvSpPr>
          <p:nvPr userDrawn="1"/>
        </p:nvSpPr>
        <p:spPr bwMode="auto">
          <a:xfrm>
            <a:off x="11874500" y="2917826"/>
            <a:ext cx="330200" cy="131763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80147" tIns="40074" rIns="80147" bIns="40074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chemeClr val="lt1"/>
              </a:solidFill>
              <a:latin typeface="+mn-lt"/>
            </a:endParaRPr>
          </a:p>
        </p:txBody>
      </p:sp>
      <p:sp>
        <p:nvSpPr>
          <p:cNvPr id="10" name="Rechteck 9"/>
          <p:cNvSpPr/>
          <p:nvPr userDrawn="1"/>
        </p:nvSpPr>
        <p:spPr bwMode="auto">
          <a:xfrm>
            <a:off x="11874500" y="2262189"/>
            <a:ext cx="330200" cy="1301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11" name="Rechteck 10"/>
          <p:cNvSpPr/>
          <p:nvPr userDrawn="1"/>
        </p:nvSpPr>
        <p:spPr bwMode="auto">
          <a:xfrm>
            <a:off x="11878733" y="3630613"/>
            <a:ext cx="330200" cy="1317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12" name="Rechteck 11"/>
          <p:cNvSpPr/>
          <p:nvPr userDrawn="1"/>
        </p:nvSpPr>
        <p:spPr bwMode="auto">
          <a:xfrm>
            <a:off x="11878733" y="4337051"/>
            <a:ext cx="330200" cy="1301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721785" y="6704014"/>
            <a:ext cx="10830983" cy="1603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15" name="Rechteck 9"/>
          <p:cNvSpPr>
            <a:spLocks noChangeArrowheads="1"/>
          </p:cNvSpPr>
          <p:nvPr userDrawn="1"/>
        </p:nvSpPr>
        <p:spPr bwMode="auto">
          <a:xfrm>
            <a:off x="702734" y="6669089"/>
            <a:ext cx="10852151" cy="204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de-AT" altLang="de-DE" sz="800" dirty="0" err="1">
                <a:solidFill>
                  <a:srgbClr val="4D4D4D"/>
                </a:solidFill>
                <a:latin typeface="Arial Narrow" panose="020B0606020202030204" pitchFamily="34" charset="0"/>
              </a:rPr>
              <a:t>ADO</a:t>
            </a:r>
            <a:r>
              <a:rPr lang="de-AT" altLang="de-DE" sz="800" i="1" dirty="0" err="1">
                <a:solidFill>
                  <a:srgbClr val="4D4D4D"/>
                </a:solidFill>
                <a:latin typeface="Arial Narrow" panose="020B0606020202030204" pitchFamily="34" charset="0"/>
              </a:rPr>
              <a:t>xx</a:t>
            </a:r>
            <a:r>
              <a:rPr lang="de-AT" altLang="de-DE" sz="800" i="1" dirty="0">
                <a:solidFill>
                  <a:srgbClr val="4D4D4D"/>
                </a:solidFill>
                <a:latin typeface="Arial Narrow" panose="020B0606020202030204" pitchFamily="34" charset="0"/>
              </a:rPr>
              <a:t>®</a:t>
            </a:r>
            <a:r>
              <a:rPr lang="de-AT" altLang="de-DE" sz="800" dirty="0">
                <a:solidFill>
                  <a:srgbClr val="4D4D4D"/>
                </a:solidFill>
                <a:latin typeface="Arial Narrow" panose="020B0606020202030204" pitchFamily="34" charset="0"/>
              </a:rPr>
              <a:t>			                              © BOC Group | boc@boc-group.com</a:t>
            </a:r>
            <a:r>
              <a:rPr lang="de-DE" altLang="ja-JP" sz="800" dirty="0">
                <a:ea typeface="ＭＳ Ｐゴシック" panose="020B0600070205080204" pitchFamily="34" charset="-128"/>
              </a:rPr>
              <a:t> </a:t>
            </a:r>
            <a:endParaRPr lang="de-AT" altLang="de-DE" sz="800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472693" y="724321"/>
            <a:ext cx="6848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 Narrow" panose="020B0606020202030204" pitchFamily="34" charset="0"/>
              </a:rPr>
              <a:t>adoxx.org</a:t>
            </a:r>
          </a:p>
        </p:txBody>
      </p:sp>
    </p:spTree>
    <p:extLst>
      <p:ext uri="{BB962C8B-B14F-4D97-AF65-F5344CB8AC3E}">
        <p14:creationId xmlns:p14="http://schemas.microsoft.com/office/powerpoint/2010/main" val="83727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doxx.org/live/adoxx-graphrep-repository-wiki/-/wiki/GRAPHREP+Repository/FrontPage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adoxx.org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download@adoxx.org?subject=Information%20request..." TargetMode="External"/><Relationship Id="rId5" Type="http://schemas.openxmlformats.org/officeDocument/2006/relationships/hyperlink" Target="https://www.twitter.com/ADOxxORG" TargetMode="External"/><Relationship Id="rId4" Type="http://schemas.openxmlformats.org/officeDocument/2006/relationships/hyperlink" Target="http://linkd.in/1aIGgI6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ADOxx Training</a:t>
            </a:r>
            <a:endParaRPr lang="en-GB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AT" dirty="0"/>
              <a:t>CityBike Scenario</a:t>
            </a:r>
          </a:p>
          <a:p>
            <a:endParaRPr lang="en-GB" dirty="0"/>
          </a:p>
        </p:txBody>
      </p:sp>
      <p:grpSp>
        <p:nvGrpSpPr>
          <p:cNvPr id="4" name="Gruppieren 9">
            <a:extLst>
              <a:ext uri="{FF2B5EF4-FFF2-40B4-BE49-F238E27FC236}">
                <a16:creationId xmlns:a16="http://schemas.microsoft.com/office/drawing/2014/main" id="{08302B3D-F5D4-4DA6-B1A1-758EF080E0F6}"/>
              </a:ext>
            </a:extLst>
          </p:cNvPr>
          <p:cNvGrpSpPr/>
          <p:nvPr/>
        </p:nvGrpSpPr>
        <p:grpSpPr>
          <a:xfrm>
            <a:off x="2650700" y="4429919"/>
            <a:ext cx="1427969" cy="1592463"/>
            <a:chOff x="1707117" y="3322439"/>
            <a:chExt cx="1427969" cy="1592463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D2C1AB53-7EB2-4044-9375-D3E6719FFB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7117" y="3322439"/>
              <a:ext cx="1195561" cy="1241822"/>
            </a:xfrm>
            <a:prstGeom prst="rect">
              <a:avLst/>
            </a:prstGeom>
          </p:spPr>
        </p:pic>
        <p:sp>
          <p:nvSpPr>
            <p:cNvPr id="6" name="Textfeld 7">
              <a:extLst>
                <a:ext uri="{FF2B5EF4-FFF2-40B4-BE49-F238E27FC236}">
                  <a16:creationId xmlns:a16="http://schemas.microsoft.com/office/drawing/2014/main" id="{661384F9-3A14-49F2-A3B5-FDA778CD97FC}"/>
                </a:ext>
              </a:extLst>
            </p:cNvPr>
            <p:cNvSpPr txBox="1"/>
            <p:nvPr/>
          </p:nvSpPr>
          <p:spPr>
            <a:xfrm>
              <a:off x="1707117" y="4453237"/>
              <a:ext cx="14279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/>
                <a:t>adoxx.org</a:t>
              </a:r>
              <a:endParaRPr lang="de-AT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66490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C10D4E-0BA0-4C2D-8136-2B2631CA7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>
                <a:latin typeface="Arial Narrow" panose="020B0606020202030204" pitchFamily="34" charset="0"/>
              </a:rPr>
              <a:t>GraphRep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81C4E4-219D-4119-9E11-3B5C6A6D5A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latin typeface="Arial Narrow" panose="020B0606020202030204" pitchFamily="34" charset="0"/>
              </a:rPr>
              <a:t>In this attribute the graphical representation of objects and relations is defined. </a:t>
            </a:r>
          </a:p>
          <a:p>
            <a:r>
              <a:rPr lang="en-US" sz="2400" dirty="0">
                <a:latin typeface="Arial Narrow" panose="020B0606020202030204" pitchFamily="34" charset="0"/>
              </a:rPr>
              <a:t>There is a repository of </a:t>
            </a:r>
            <a:r>
              <a:rPr lang="en-US" sz="2400" dirty="0" err="1">
                <a:latin typeface="Arial Narrow" panose="020B0606020202030204" pitchFamily="34" charset="0"/>
              </a:rPr>
              <a:t>GraphRep</a:t>
            </a:r>
            <a:r>
              <a:rPr lang="en-US" sz="2400" dirty="0">
                <a:latin typeface="Arial Narrow" panose="020B0606020202030204" pitchFamily="34" charset="0"/>
              </a:rPr>
              <a:t> code available on: </a:t>
            </a:r>
            <a:r>
              <a:rPr lang="de-AT" sz="2400" dirty="0">
                <a:latin typeface="Arial Narrow" panose="020B0606020202030204" pitchFamily="34" charset="0"/>
                <a:hlinkClick r:id="rId2"/>
              </a:rPr>
              <a:t>https://www.adoxx.org/live/adoxx-graphrep-repository-wiki/-/wiki/GRAPHREP+Repository/FrontPage</a:t>
            </a:r>
            <a:endParaRPr lang="de-AT" sz="2400" dirty="0">
              <a:latin typeface="Arial Narrow" panose="020B0606020202030204" pitchFamily="34" charset="0"/>
            </a:endParaRP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6220632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04EDA-589D-4010-B195-DAD001648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>
                <a:latin typeface="Arial Narrow" panose="020B0606020202030204" pitchFamily="34" charset="0"/>
              </a:rPr>
              <a:t>GraphRep</a:t>
            </a:r>
            <a:endParaRPr lang="de-AT" sz="3200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2FB20-479F-4149-8D6A-3C589BBB00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114" y="1597774"/>
            <a:ext cx="10515600" cy="4351338"/>
          </a:xfrm>
        </p:spPr>
        <p:txBody>
          <a:bodyPr/>
          <a:lstStyle/>
          <a:p>
            <a:r>
              <a:rPr lang="de-AT" sz="2400" dirty="0">
                <a:latin typeface="Arial Narrow" panose="020B0606020202030204" pitchFamily="34" charset="0"/>
              </a:rPr>
              <a:t>Click the Class -&gt; Double Click Graphrep </a:t>
            </a:r>
          </a:p>
          <a:p>
            <a:endParaRPr lang="de-AT" dirty="0"/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CDB8DA2C-BB3C-4A28-BE48-D175ED5A49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225" y="2116037"/>
            <a:ext cx="9064488" cy="437683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C8B2158-51C2-42F9-8959-C5E4093320EC}"/>
              </a:ext>
            </a:extLst>
          </p:cNvPr>
          <p:cNvSpPr/>
          <p:nvPr/>
        </p:nvSpPr>
        <p:spPr>
          <a:xfrm>
            <a:off x="1971261" y="6113554"/>
            <a:ext cx="1470991" cy="23998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26BE76-7A5C-45AF-88CF-36821481B863}"/>
              </a:ext>
            </a:extLst>
          </p:cNvPr>
          <p:cNvSpPr/>
          <p:nvPr/>
        </p:nvSpPr>
        <p:spPr>
          <a:xfrm>
            <a:off x="7908236" y="2577363"/>
            <a:ext cx="331304" cy="23853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10CDE04-E661-4AA7-AD71-B1EBD3A254E8}"/>
              </a:ext>
            </a:extLst>
          </p:cNvPr>
          <p:cNvSpPr/>
          <p:nvPr/>
        </p:nvSpPr>
        <p:spPr>
          <a:xfrm>
            <a:off x="3601278" y="3412251"/>
            <a:ext cx="3829879" cy="180229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B7412F-8850-4508-9A1D-1ADAB73DC728}"/>
              </a:ext>
            </a:extLst>
          </p:cNvPr>
          <p:cNvSpPr/>
          <p:nvPr/>
        </p:nvSpPr>
        <p:spPr>
          <a:xfrm>
            <a:off x="6556513" y="6113554"/>
            <a:ext cx="271670" cy="29817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C8622A-FFEB-4D9F-AF6A-DF0F97C563F1}"/>
              </a:ext>
            </a:extLst>
          </p:cNvPr>
          <p:cNvSpPr txBox="1"/>
          <p:nvPr/>
        </p:nvSpPr>
        <p:spPr>
          <a:xfrm>
            <a:off x="1685546" y="5852965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1.</a:t>
            </a:r>
            <a:endParaRPr lang="de-AT" b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F48744-D8D1-4C1F-BCDA-A44380DC5FD5}"/>
              </a:ext>
            </a:extLst>
          </p:cNvPr>
          <p:cNvSpPr txBox="1"/>
          <p:nvPr/>
        </p:nvSpPr>
        <p:spPr>
          <a:xfrm>
            <a:off x="7545636" y="2208031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2.</a:t>
            </a:r>
            <a:endParaRPr lang="de-AT" b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408C344-BEEA-48AE-9C74-D0BE21AADBEC}"/>
              </a:ext>
            </a:extLst>
          </p:cNvPr>
          <p:cNvSpPr txBox="1"/>
          <p:nvPr/>
        </p:nvSpPr>
        <p:spPr>
          <a:xfrm>
            <a:off x="3442252" y="3042919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3.</a:t>
            </a:r>
            <a:endParaRPr lang="de-AT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01E345-A2F6-4003-97F2-F9F8542EDA43}"/>
              </a:ext>
            </a:extLst>
          </p:cNvPr>
          <p:cNvSpPr txBox="1"/>
          <p:nvPr/>
        </p:nvSpPr>
        <p:spPr>
          <a:xfrm>
            <a:off x="6223623" y="5890927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4.</a:t>
            </a:r>
            <a:endParaRPr lang="de-A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1297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9453B-BEA4-4872-8485-CCB8A1BEC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>
                <a:latin typeface="Arial Narrow" panose="020B0606020202030204" pitchFamily="34" charset="0"/>
              </a:rPr>
              <a:t>Relation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8C0E72-097A-419E-933D-67970EB6EC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 Narrow" panose="020B0606020202030204" pitchFamily="34" charset="0"/>
              </a:rPr>
              <a:t>Describes relationship between two objects from two or more classes within one model </a:t>
            </a:r>
          </a:p>
          <a:p>
            <a:r>
              <a:rPr lang="en-US" sz="2400" dirty="0">
                <a:latin typeface="Arial Narrow" panose="020B0606020202030204" pitchFamily="34" charset="0"/>
              </a:rPr>
              <a:t>Has start and endpoints that define which (abstract) classes a relation can connect Relation as Attribute </a:t>
            </a:r>
          </a:p>
          <a:p>
            <a:r>
              <a:rPr lang="en-US" sz="2400" dirty="0" err="1">
                <a:latin typeface="Arial Narrow" panose="020B0606020202030204" pitchFamily="34" charset="0"/>
              </a:rPr>
              <a:t>InterRefs</a:t>
            </a:r>
            <a:r>
              <a:rPr lang="en-US" sz="2400" dirty="0">
                <a:latin typeface="Arial Narrow" panose="020B0606020202030204" pitchFamily="34" charset="0"/>
              </a:rPr>
              <a:t> are a special kind of relation type that describe the relationship between two objects from two or more classes within or across models </a:t>
            </a:r>
          </a:p>
          <a:p>
            <a:r>
              <a:rPr lang="en-US" sz="2400" dirty="0" err="1">
                <a:latin typeface="Arial Narrow" panose="020B0606020202030204" pitchFamily="34" charset="0"/>
              </a:rPr>
              <a:t>InterRefs</a:t>
            </a:r>
            <a:r>
              <a:rPr lang="en-US" sz="2400" dirty="0">
                <a:latin typeface="Arial Narrow" panose="020B0606020202030204" pitchFamily="34" charset="0"/>
              </a:rPr>
              <a:t> are pointer represented as an attribute in Modeling Classes the relation starts from, with defined classes the relation can point to</a:t>
            </a:r>
            <a:endParaRPr lang="de-AT" sz="2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5192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F7214-DCBF-4744-9BA4-F8D191093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>
                <a:latin typeface="Arial Narrow" panose="020B0606020202030204" pitchFamily="34" charset="0"/>
              </a:rPr>
              <a:t>Relation Types</a:t>
            </a:r>
          </a:p>
        </p:txBody>
      </p:sp>
      <p:pic>
        <p:nvPicPr>
          <p:cNvPr id="5" name="Content Placeholder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651E1FEC-87CA-4E27-9CC4-341432A7A7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70" y="2001078"/>
            <a:ext cx="11285713" cy="3620832"/>
          </a:xfrm>
          <a:ln w="12700">
            <a:solidFill>
              <a:schemeClr val="tx1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8E2629F-6A0D-4C2E-8E00-BD46CF26317E}"/>
              </a:ext>
            </a:extLst>
          </p:cNvPr>
          <p:cNvSpPr/>
          <p:nvPr/>
        </p:nvSpPr>
        <p:spPr>
          <a:xfrm>
            <a:off x="347870" y="2582034"/>
            <a:ext cx="1470991" cy="23998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362C7F8-0CE5-4E46-9BC3-5CB73B5DB85A}"/>
              </a:ext>
            </a:extLst>
          </p:cNvPr>
          <p:cNvSpPr/>
          <p:nvPr/>
        </p:nvSpPr>
        <p:spPr>
          <a:xfrm>
            <a:off x="3375992" y="3309005"/>
            <a:ext cx="3541643" cy="16075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924892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25916FA0-1E1F-4864-B42A-32655CFD7C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9" t="10784"/>
          <a:stretch/>
        </p:blipFill>
        <p:spPr>
          <a:xfrm>
            <a:off x="4327026" y="2887770"/>
            <a:ext cx="6877493" cy="3713015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AE7CDB1-38B6-429C-BC4C-09404D5AA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>
                <a:latin typeface="Arial Narrow" panose="020B0606020202030204" pitchFamily="34" charset="0"/>
              </a:rPr>
              <a:t>Model Type Inheritance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D39C7D-1247-4E11-91F0-D83727C214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latin typeface="Arial Narrow" panose="020B0606020202030204" pitchFamily="34" charset="0"/>
              </a:rPr>
              <a:t>In </a:t>
            </a:r>
            <a:r>
              <a:rPr lang="en-US" sz="2400" dirty="0" err="1">
                <a:latin typeface="Arial Narrow" panose="020B0606020202030204" pitchFamily="34" charset="0"/>
              </a:rPr>
              <a:t>ADOxx</a:t>
            </a:r>
            <a:r>
              <a:rPr lang="en-US" sz="2400" dirty="0">
                <a:latin typeface="Arial Narrow" panose="020B0606020202030204" pitchFamily="34" charset="0"/>
              </a:rPr>
              <a:t> it is also possible to inherit </a:t>
            </a:r>
            <a:r>
              <a:rPr lang="en-US" sz="2400" dirty="0" err="1">
                <a:latin typeface="Arial Narrow" panose="020B0606020202030204" pitchFamily="34" charset="0"/>
              </a:rPr>
              <a:t>ModelTypes</a:t>
            </a:r>
            <a:r>
              <a:rPr lang="en-US" sz="2400" dirty="0">
                <a:latin typeface="Arial Narrow" panose="020B0606020202030204" pitchFamily="34" charset="0"/>
              </a:rPr>
              <a:t>.</a:t>
            </a:r>
          </a:p>
          <a:p>
            <a:r>
              <a:rPr lang="en-US" sz="2400" dirty="0">
                <a:latin typeface="Arial Narrow" panose="020B0606020202030204" pitchFamily="34" charset="0"/>
              </a:rPr>
              <a:t>In addition, the following set operations can be carried out: </a:t>
            </a:r>
          </a:p>
          <a:p>
            <a:r>
              <a:rPr lang="en-US" sz="2400" dirty="0">
                <a:latin typeface="Arial Narrow" panose="020B0606020202030204" pitchFamily="34" charset="0"/>
              </a:rPr>
              <a:t>INCL adds a class                                                                                                       (or relation class)                                                                                              to the current                                                                                                               set of classes.</a:t>
            </a:r>
          </a:p>
          <a:p>
            <a:pPr lvl="1"/>
            <a:endParaRPr lang="de-AT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426654-74C1-4FE4-99DD-4106D2DBFF81}"/>
              </a:ext>
            </a:extLst>
          </p:cNvPr>
          <p:cNvSpPr/>
          <p:nvPr/>
        </p:nvSpPr>
        <p:spPr>
          <a:xfrm>
            <a:off x="5826642" y="5116154"/>
            <a:ext cx="3426954" cy="106080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F425F9E-9621-4CB1-9528-711EA5FAF938}"/>
              </a:ext>
            </a:extLst>
          </p:cNvPr>
          <p:cNvSpPr/>
          <p:nvPr/>
        </p:nvSpPr>
        <p:spPr>
          <a:xfrm>
            <a:off x="9558032" y="5247861"/>
            <a:ext cx="887897" cy="17614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34FAB1-BB6D-4902-A899-E4BCB0ABFF11}"/>
              </a:ext>
            </a:extLst>
          </p:cNvPr>
          <p:cNvSpPr/>
          <p:nvPr/>
        </p:nvSpPr>
        <p:spPr>
          <a:xfrm>
            <a:off x="9521686" y="4307011"/>
            <a:ext cx="1543880" cy="2430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9D84F4-86DB-425B-860C-7211CBDED2CB}"/>
              </a:ext>
            </a:extLst>
          </p:cNvPr>
          <p:cNvSpPr/>
          <p:nvPr/>
        </p:nvSpPr>
        <p:spPr>
          <a:xfrm>
            <a:off x="5327370" y="4329723"/>
            <a:ext cx="2438403" cy="2430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3A7613B-B147-4622-8276-A813358DDC5C}"/>
              </a:ext>
            </a:extLst>
          </p:cNvPr>
          <p:cNvSpPr txBox="1"/>
          <p:nvPr/>
        </p:nvSpPr>
        <p:spPr>
          <a:xfrm>
            <a:off x="5032509" y="4059205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1.</a:t>
            </a:r>
            <a:endParaRPr lang="de-AT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128DD1-592D-4644-A8FF-6EA07D0FF84B}"/>
              </a:ext>
            </a:extLst>
          </p:cNvPr>
          <p:cNvSpPr txBox="1"/>
          <p:nvPr/>
        </p:nvSpPr>
        <p:spPr>
          <a:xfrm>
            <a:off x="9159086" y="4050779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2.</a:t>
            </a:r>
            <a:endParaRPr lang="de-AT" b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5BF5B4F-F5D5-44B0-BA5E-78925644EA57}"/>
              </a:ext>
            </a:extLst>
          </p:cNvPr>
          <p:cNvSpPr txBox="1"/>
          <p:nvPr/>
        </p:nvSpPr>
        <p:spPr>
          <a:xfrm>
            <a:off x="9253595" y="4986646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3.</a:t>
            </a:r>
            <a:endParaRPr lang="de-AT" b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8F00DC8-7003-4B2E-8CE3-109916FD0133}"/>
              </a:ext>
            </a:extLst>
          </p:cNvPr>
          <p:cNvSpPr txBox="1"/>
          <p:nvPr/>
        </p:nvSpPr>
        <p:spPr>
          <a:xfrm>
            <a:off x="5496061" y="4840665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4.</a:t>
            </a:r>
            <a:endParaRPr lang="de-A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2782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latin typeface="Arial Narrow" panose="020B0606020202030204" pitchFamily="34" charset="0"/>
              </a:rPr>
              <a:t>Modelling Setup</a:t>
            </a:r>
            <a:endParaRPr lang="en-GB" dirty="0">
              <a:latin typeface="Arial Narrow" panose="020B0606020202030204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AT" dirty="0">
                <a:latin typeface="Arial Narrow" panose="020B0606020202030204" pitchFamily="34" charset="0"/>
              </a:rPr>
              <a:t>CityBike Scenario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47494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81CCE-B246-455F-8981-4A00A484E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>
                <a:latin typeface="Arial Narrow" panose="020B0606020202030204" pitchFamily="34" charset="0"/>
              </a:rPr>
              <a:t>Prepare model and map</a:t>
            </a:r>
            <a:endParaRPr lang="de-AT" sz="3600" dirty="0">
              <a:latin typeface="Arial Narrow" panose="020B0606020202030204" pitchFamily="34" charset="0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94E031B-49F0-452C-B1C2-ADB022BE04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dirty="0">
                <a:latin typeface="Arial Narrow" panose="020B0606020202030204" pitchFamily="34" charset="0"/>
              </a:rPr>
              <a:t>Create a new model</a:t>
            </a:r>
          </a:p>
          <a:p>
            <a:r>
              <a:rPr lang="de-DE" sz="2400" dirty="0">
                <a:latin typeface="Arial Narrow" panose="020B0606020202030204" pitchFamily="34" charset="0"/>
              </a:rPr>
              <a:t>Right click -&gt; Select „Model Attributes“</a:t>
            </a:r>
          </a:p>
          <a:p>
            <a:endParaRPr lang="de-DE" dirty="0"/>
          </a:p>
          <a:p>
            <a:endParaRPr lang="de-AT" dirty="0"/>
          </a:p>
        </p:txBody>
      </p:sp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47972696-A5D5-463E-8805-A91C1B7A51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529" y="2848827"/>
            <a:ext cx="4510941" cy="3463073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F35EB86-2020-45D5-8E17-15903E543628}"/>
              </a:ext>
            </a:extLst>
          </p:cNvPr>
          <p:cNvSpPr/>
          <p:nvPr/>
        </p:nvSpPr>
        <p:spPr>
          <a:xfrm>
            <a:off x="6370320" y="5897880"/>
            <a:ext cx="746760" cy="1727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878570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el 1"/>
          <p:cNvSpPr>
            <a:spLocks noGrp="1"/>
          </p:cNvSpPr>
          <p:nvPr>
            <p:ph type="title"/>
          </p:nvPr>
        </p:nvSpPr>
        <p:spPr bwMode="auto">
          <a:xfrm>
            <a:off x="743245" y="387081"/>
            <a:ext cx="8616950" cy="609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r>
              <a:rPr lang="de-AT" sz="3600" dirty="0">
                <a:latin typeface="Arial Narrow" panose="020B0606020202030204" pitchFamily="34" charset="0"/>
              </a:rPr>
              <a:t>Prepare model and map</a:t>
            </a:r>
            <a:endParaRPr lang="de-AT" altLang="de-DE" sz="3600" dirty="0">
              <a:latin typeface="Arial Narrow" panose="020B0606020202030204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43245" y="1211412"/>
            <a:ext cx="7918450" cy="491648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de-AT" sz="2400" dirty="0">
                <a:latin typeface="Arial Narrow" panose="020B0606020202030204" pitchFamily="34" charset="0"/>
              </a:rPr>
              <a:t>Define the center location (in model attribute „Map center“) and other map specification</a:t>
            </a:r>
          </a:p>
          <a:p>
            <a:pPr marL="514350" indent="-514350">
              <a:buFont typeface="+mj-lt"/>
              <a:buAutoNum type="arabicPeriod"/>
            </a:pPr>
            <a:r>
              <a:rPr lang="de-AT" sz="2400" dirty="0">
                <a:latin typeface="Arial Narrow" panose="020B0606020202030204" pitchFamily="34" charset="0"/>
              </a:rPr>
              <a:t>Click „Update map“</a:t>
            </a:r>
          </a:p>
          <a:p>
            <a:pPr marL="514350" indent="-514350">
              <a:buFont typeface="+mj-lt"/>
              <a:buAutoNum type="arabicPeriod"/>
            </a:pPr>
            <a:r>
              <a:rPr lang="de-AT" sz="2400" dirty="0">
                <a:latin typeface="Arial Narrow" panose="020B0606020202030204" pitchFamily="34" charset="0"/>
              </a:rPr>
              <a:t>Select result from API query and wait for download to complete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</p:txBody>
      </p:sp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3DBBAC9-BE55-4304-A25C-F915D9870B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5" t="1870"/>
          <a:stretch/>
        </p:blipFill>
        <p:spPr>
          <a:xfrm>
            <a:off x="4597004" y="3073624"/>
            <a:ext cx="3912186" cy="3397295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67D9723-C522-436C-8C95-4A3E3DB51260}"/>
              </a:ext>
            </a:extLst>
          </p:cNvPr>
          <p:cNvSpPr/>
          <p:nvPr/>
        </p:nvSpPr>
        <p:spPr>
          <a:xfrm>
            <a:off x="4597004" y="3865425"/>
            <a:ext cx="3142166" cy="2767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1459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el 1"/>
          <p:cNvSpPr>
            <a:spLocks noGrp="1"/>
          </p:cNvSpPr>
          <p:nvPr>
            <p:ph type="title"/>
          </p:nvPr>
        </p:nvSpPr>
        <p:spPr bwMode="auto">
          <a:xfrm>
            <a:off x="2051050" y="339725"/>
            <a:ext cx="8616950" cy="609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de-AT" dirty="0"/>
              <a:t>Result: Updated map and visualisation</a:t>
            </a:r>
            <a:endParaRPr lang="de-AT" altLang="de-DE" dirty="0"/>
          </a:p>
        </p:txBody>
      </p:sp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CCB18AAB-69FF-42F6-9420-3D186D18B7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936" y="1589682"/>
            <a:ext cx="6084128" cy="4214908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670779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el 1"/>
          <p:cNvSpPr>
            <a:spLocks noGrp="1"/>
          </p:cNvSpPr>
          <p:nvPr>
            <p:ph type="title"/>
          </p:nvPr>
        </p:nvSpPr>
        <p:spPr bwMode="auto">
          <a:xfrm>
            <a:off x="732064" y="282161"/>
            <a:ext cx="8616950" cy="609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de-AT" sz="3600" dirty="0">
                <a:latin typeface="Arial Narrow" panose="020B0606020202030204" pitchFamily="34" charset="0"/>
              </a:rPr>
              <a:t>Import data into model</a:t>
            </a:r>
            <a:endParaRPr lang="de-AT" altLang="de-DE" sz="3600" dirty="0">
              <a:latin typeface="Arial Narrow" panose="020B0606020202030204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89378" y="1049752"/>
            <a:ext cx="7918450" cy="4916487"/>
          </a:xfrm>
        </p:spPr>
        <p:txBody>
          <a:bodyPr>
            <a:normAutofit/>
          </a:bodyPr>
          <a:lstStyle/>
          <a:p>
            <a:pPr lvl="1"/>
            <a:r>
              <a:rPr lang="de-AT" dirty="0">
                <a:latin typeface="Arial Narrow" panose="020B0606020202030204" pitchFamily="34" charset="0"/>
              </a:rPr>
              <a:t>Script for POI (in Menu Smart Automation Scenario -&gt; 1. Model Preparation -&gt; Import POI)</a:t>
            </a:r>
          </a:p>
          <a:p>
            <a:pPr lvl="1"/>
            <a:r>
              <a:rPr lang="de-AT" dirty="0">
                <a:latin typeface="Arial Narrow" panose="020B0606020202030204" pitchFamily="34" charset="0"/>
              </a:rPr>
              <a:t>Select POI file from DOC „SPAZIERPUNKTOGD_.csv“</a:t>
            </a:r>
            <a:br>
              <a:rPr lang="de-AT" dirty="0">
                <a:latin typeface="Arial Narrow" panose="020B0606020202030204" pitchFamily="34" charset="0"/>
              </a:rPr>
            </a:br>
            <a:r>
              <a:rPr lang="de-AT" dirty="0">
                <a:latin typeface="Arial Narrow" panose="020B0606020202030204" pitchFamily="34" charset="0"/>
              </a:rPr>
              <a:t>POI takes longer, ADOxx seems to be stuck, this is due to the large number of content cells</a:t>
            </a:r>
          </a:p>
          <a:p>
            <a:pPr lvl="1"/>
            <a:endParaRPr lang="de-AT" dirty="0">
              <a:latin typeface="Arial Narrow" panose="020B0606020202030204" pitchFamily="34" charset="0"/>
            </a:endParaRPr>
          </a:p>
          <a:p>
            <a:pPr lvl="1"/>
            <a:r>
              <a:rPr lang="de-AT" dirty="0">
                <a:latin typeface="Arial Narrow" panose="020B0606020202030204" pitchFamily="34" charset="0"/>
              </a:rPr>
              <a:t>Script for Smart Automation (in Menu Smart Automation Scenario -&gt; 1. Model Preparation -&gt; Import SmartAutomationStation)</a:t>
            </a:r>
          </a:p>
          <a:p>
            <a:pPr lvl="1"/>
            <a:r>
              <a:rPr lang="de-AT" dirty="0">
                <a:latin typeface="Arial Narrow" panose="020B0606020202030204" pitchFamily="34" charset="0"/>
              </a:rPr>
              <a:t>Select SmartAutomation station from DOC „SMARTAUTOMATIONOGD_.csv“</a:t>
            </a:r>
          </a:p>
        </p:txBody>
      </p:sp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58B771E-A300-4B45-A672-F875508F20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214" y="5338348"/>
            <a:ext cx="5638800" cy="939800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6036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1D97C-FE61-4413-91A3-8DC122CF06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>
                <a:latin typeface="Arial Narrow" panose="020B0606020202030204" pitchFamily="34" charset="0"/>
              </a:rPr>
              <a:t>Development Toolkit</a:t>
            </a:r>
            <a:endParaRPr lang="de-AT" dirty="0">
              <a:latin typeface="Arial Narrow" panose="020B0606020202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71D48A-C0F2-4118-AB9B-BB4200198D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>
                <a:latin typeface="Arial Narrow" panose="020B0606020202030204" pitchFamily="34" charset="0"/>
              </a:rPr>
              <a:t>Explanation</a:t>
            </a:r>
            <a:endParaRPr lang="de-AT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0156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el 1"/>
          <p:cNvSpPr>
            <a:spLocks noGrp="1"/>
          </p:cNvSpPr>
          <p:nvPr>
            <p:ph type="title"/>
          </p:nvPr>
        </p:nvSpPr>
        <p:spPr bwMode="auto">
          <a:xfrm>
            <a:off x="2114550" y="365125"/>
            <a:ext cx="8616950" cy="609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de-AT" dirty="0"/>
              <a:t>Result: Updated map and visualisation</a:t>
            </a:r>
            <a:endParaRPr lang="de-AT" altLang="de-DE" dirty="0"/>
          </a:p>
        </p:txBody>
      </p:sp>
      <p:pic>
        <p:nvPicPr>
          <p:cNvPr id="6" name="Content Placeholder 5" descr="Map&#10;&#10;Description automatically generated">
            <a:extLst>
              <a:ext uri="{FF2B5EF4-FFF2-40B4-BE49-F238E27FC236}">
                <a16:creationId xmlns:a16="http://schemas.microsoft.com/office/drawing/2014/main" id="{7ED44E9F-6B9D-4E9F-BDDB-1AC7DD5213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325" y="1489800"/>
            <a:ext cx="6737350" cy="4673600"/>
          </a:xfr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06488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90ACF-EF68-434E-AB76-E1F967F006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>
                <a:latin typeface="Arial Narrow" panose="020B0606020202030204" pitchFamily="34" charset="0"/>
              </a:rPr>
              <a:t>LOCATION ASSESSMENT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A39B13-B1AA-48D4-9797-61D2764775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332112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el 1"/>
          <p:cNvSpPr>
            <a:spLocks noGrp="1"/>
          </p:cNvSpPr>
          <p:nvPr>
            <p:ph type="title"/>
          </p:nvPr>
        </p:nvSpPr>
        <p:spPr bwMode="auto">
          <a:xfrm>
            <a:off x="732064" y="365125"/>
            <a:ext cx="8616950" cy="609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r>
              <a:rPr lang="de-AT" sz="3600" dirty="0">
                <a:latin typeface="Arial Narrow" panose="020B0606020202030204" pitchFamily="34" charset="0"/>
              </a:rPr>
              <a:t>Run Location assessment</a:t>
            </a:r>
            <a:endParaRPr lang="de-AT" altLang="de-DE" sz="3600" dirty="0">
              <a:latin typeface="Arial Narrow" panose="020B0606020202030204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32063" y="1223057"/>
            <a:ext cx="9435193" cy="49164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AT" sz="2400" dirty="0">
                <a:latin typeface="Arial Narrow" panose="020B0606020202030204" pitchFamily="34" charset="0"/>
              </a:rPr>
              <a:t>IDEA: the objective of this algorithm is to determine and visualize if enough Smart Automation stops are close to a POI. This is done by defining a walking distance circle and count elements inside, plus color code</a:t>
            </a:r>
          </a:p>
          <a:p>
            <a:pPr marL="0" indent="0">
              <a:buNone/>
            </a:pPr>
            <a:endParaRPr lang="de-AT" sz="2400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de-AT" sz="2400" dirty="0">
                <a:latin typeface="Arial Narrow" panose="020B0606020202030204" pitchFamily="34" charset="0"/>
              </a:rPr>
              <a:t>RUN by clicking on Smart Automation Scenario -&gt; 2. Location assessment -&gt; Assess locations</a:t>
            </a:r>
          </a:p>
          <a:p>
            <a:pPr marL="0" indent="0">
              <a:buNone/>
            </a:pPr>
            <a:r>
              <a:rPr lang="de-AT" sz="2400" dirty="0">
                <a:latin typeface="Arial Narrow" panose="020B0606020202030204" pitchFamily="34" charset="0"/>
              </a:rPr>
              <a:t>Model will close (SAVE if required) and opens automatically</a:t>
            </a:r>
          </a:p>
          <a:p>
            <a:pPr marL="0" indent="0">
              <a:buNone/>
            </a:pPr>
            <a:r>
              <a:rPr lang="de-AT" sz="2400" dirty="0">
                <a:latin typeface="Arial Narrow" panose="020B0606020202030204" pitchFamily="34" charset="0"/>
              </a:rPr>
              <a:t>SAVE the model to visualize the result</a:t>
            </a:r>
          </a:p>
        </p:txBody>
      </p:sp>
    </p:spTree>
    <p:extLst>
      <p:ext uri="{BB962C8B-B14F-4D97-AF65-F5344CB8AC3E}">
        <p14:creationId xmlns:p14="http://schemas.microsoft.com/office/powerpoint/2010/main" val="7450088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16502A-8EF1-4FAA-B499-6A6C1DFAA6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>
                <a:latin typeface="Arial Narrow" panose="020B0606020202030204" pitchFamily="34" charset="0"/>
              </a:rPr>
              <a:t>ROUTING ASSESSMENT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33C4DA-DD95-435B-A73E-CDCF353215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09692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el 1"/>
          <p:cNvSpPr>
            <a:spLocks noGrp="1"/>
          </p:cNvSpPr>
          <p:nvPr>
            <p:ph type="title"/>
          </p:nvPr>
        </p:nvSpPr>
        <p:spPr bwMode="auto">
          <a:xfrm>
            <a:off x="721179" y="289485"/>
            <a:ext cx="8616950" cy="609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de-AT" sz="3600" dirty="0">
                <a:latin typeface="Arial Narrow" panose="020B0606020202030204" pitchFamily="34" charset="0"/>
              </a:rPr>
              <a:t>Run Route Assessment</a:t>
            </a:r>
            <a:endParaRPr lang="de-AT" altLang="de-DE" sz="3600" dirty="0">
              <a:latin typeface="Arial Narrow" panose="020B0606020202030204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01007" y="1103314"/>
            <a:ext cx="7918450" cy="49164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AT" sz="2400" dirty="0">
                <a:latin typeface="Arial Narrow" panose="020B0606020202030204" pitchFamily="34" charset="0"/>
              </a:rPr>
              <a:t>This algorithm requires </a:t>
            </a:r>
          </a:p>
          <a:p>
            <a:pPr marL="457200" indent="-457200">
              <a:buAutoNum type="alphaLcParenR"/>
            </a:pPr>
            <a:r>
              <a:rPr lang="de-AT" sz="2400" dirty="0">
                <a:latin typeface="Arial Narrow" panose="020B0606020202030204" pitchFamily="34" charset="0"/>
              </a:rPr>
              <a:t>at least one tourist object in the model and </a:t>
            </a:r>
          </a:p>
          <a:p>
            <a:pPr marL="457200" indent="-457200">
              <a:buAutoNum type="alphaLcParenR"/>
            </a:pPr>
            <a:r>
              <a:rPr lang="de-AT" sz="2400" dirty="0">
                <a:latin typeface="Arial Narrow" panose="020B0606020202030204" pitchFamily="34" charset="0"/>
              </a:rPr>
              <a:t>for each tourist a list of POIs (as INTERREFS in Notebook) from same model as attractions that the tourist wants to see</a:t>
            </a:r>
          </a:p>
          <a:p>
            <a:pPr marL="0" indent="0">
              <a:buNone/>
            </a:pPr>
            <a:endParaRPr lang="de-AT" sz="2400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de-AT" sz="2400" dirty="0">
                <a:latin typeface="Arial Narrow" panose="020B0606020202030204" pitchFamily="34" charset="0"/>
              </a:rPr>
              <a:t>The calculation will guide the tourist through the city, distances are euclidian, no API interaction</a:t>
            </a:r>
          </a:p>
          <a:p>
            <a:pPr marL="887413" lvl="1" indent="-457200">
              <a:defRPr/>
            </a:pPr>
            <a:endParaRPr lang="en-GB" sz="2000" dirty="0">
              <a:latin typeface="Arial Narrow" panose="020B0606020202030204" pitchFamily="34" charset="0"/>
            </a:endParaRPr>
          </a:p>
        </p:txBody>
      </p:sp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68072A30-CC26-4628-9E00-F2D7BE40B4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391" y="3902585"/>
            <a:ext cx="3265056" cy="2665930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Map&#10;&#10;Description automatically generated">
            <a:extLst>
              <a:ext uri="{FF2B5EF4-FFF2-40B4-BE49-F238E27FC236}">
                <a16:creationId xmlns:a16="http://schemas.microsoft.com/office/drawing/2014/main" id="{0EF908D5-B097-42CA-93C3-CE57C9A000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411" y="3996153"/>
            <a:ext cx="3466484" cy="2404649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38193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el 1"/>
          <p:cNvSpPr>
            <a:spLocks noGrp="1"/>
          </p:cNvSpPr>
          <p:nvPr>
            <p:ph type="title"/>
          </p:nvPr>
        </p:nvSpPr>
        <p:spPr bwMode="auto">
          <a:xfrm>
            <a:off x="2114550" y="365125"/>
            <a:ext cx="8616950" cy="609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de-AT" sz="3600" dirty="0">
                <a:latin typeface="Arial Narrow" panose="020B0606020202030204" pitchFamily="34" charset="0"/>
              </a:rPr>
              <a:t>Result: Updated map and visualisation</a:t>
            </a:r>
            <a:endParaRPr lang="de-AT" altLang="de-DE" sz="3600" dirty="0">
              <a:latin typeface="Arial Narrow" panose="020B0606020202030204" pitchFamily="34" charset="0"/>
            </a:endParaRPr>
          </a:p>
        </p:txBody>
      </p:sp>
      <p:pic>
        <p:nvPicPr>
          <p:cNvPr id="6" name="Picture 5" descr="Map&#10;&#10;Description automatically generated">
            <a:extLst>
              <a:ext uri="{FF2B5EF4-FFF2-40B4-BE49-F238E27FC236}">
                <a16:creationId xmlns:a16="http://schemas.microsoft.com/office/drawing/2014/main" id="{1964DF6C-CE75-4178-86E2-E57FE89D8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658" y="1204568"/>
            <a:ext cx="6165850" cy="4965700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3929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D6B98-7972-4913-A8CA-0901825979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>
                <a:latin typeface="Arial Narrow" panose="020B0606020202030204" pitchFamily="34" charset="0"/>
              </a:rPr>
              <a:t>Geographical Picture</a:t>
            </a:r>
            <a:endParaRPr lang="de-AT" dirty="0">
              <a:latin typeface="Arial Narrow" panose="020B0606020202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5226F8-F7EA-419C-96BB-25387866FC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48796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el 1"/>
          <p:cNvSpPr>
            <a:spLocks noGrp="1"/>
          </p:cNvSpPr>
          <p:nvPr>
            <p:ph type="title"/>
          </p:nvPr>
        </p:nvSpPr>
        <p:spPr bwMode="auto">
          <a:xfrm>
            <a:off x="2114550" y="365125"/>
            <a:ext cx="8616950" cy="609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de-DE" altLang="de-DE" dirty="0">
                <a:latin typeface="Arial Narrow" panose="020B0606020202030204" pitchFamily="34" charset="0"/>
              </a:rPr>
              <a:t>V</a:t>
            </a:r>
            <a:r>
              <a:rPr lang="de-AT" altLang="de-DE" dirty="0">
                <a:latin typeface="Arial Narrow" panose="020B0606020202030204" pitchFamily="34" charset="0"/>
              </a:rPr>
              <a:t>ienna Map</a:t>
            </a:r>
          </a:p>
        </p:txBody>
      </p:sp>
      <p:pic>
        <p:nvPicPr>
          <p:cNvPr id="6" name="Content Placeholder 5" descr="Map&#10;&#10;Description automatically generated">
            <a:extLst>
              <a:ext uri="{FF2B5EF4-FFF2-40B4-BE49-F238E27FC236}">
                <a16:creationId xmlns:a16="http://schemas.microsoft.com/office/drawing/2014/main" id="{D066596A-35E2-46E8-B879-032ED0FD9E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004" y="1372013"/>
            <a:ext cx="6997700" cy="4616450"/>
          </a:xfr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1C5BEB0-4AB4-408A-9E64-E19595A7C117}"/>
              </a:ext>
            </a:extLst>
          </p:cNvPr>
          <p:cNvSpPr/>
          <p:nvPr/>
        </p:nvSpPr>
        <p:spPr>
          <a:xfrm>
            <a:off x="2406816" y="3593152"/>
            <a:ext cx="532827" cy="46191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6310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54A409-A777-493D-90DC-E5380530E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>
                <a:latin typeface="Arial Narrow" panose="020B0606020202030204" pitchFamily="34" charset="0"/>
              </a:rPr>
              <a:t>Import data into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477C32-A657-4F84-9EA6-C1763BC2D2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915" y="1690688"/>
            <a:ext cx="10515600" cy="4351338"/>
          </a:xfrm>
        </p:spPr>
        <p:txBody>
          <a:bodyPr/>
          <a:lstStyle/>
          <a:p>
            <a:pPr lvl="1"/>
            <a:r>
              <a:rPr lang="de-AT" dirty="0">
                <a:latin typeface="Arial Narrow" panose="020B0606020202030204" pitchFamily="34" charset="0"/>
              </a:rPr>
              <a:t>Import POI and Smart Automation station file.</a:t>
            </a:r>
          </a:p>
          <a:p>
            <a:pPr lvl="1"/>
            <a:r>
              <a:rPr lang="de-AT" dirty="0">
                <a:latin typeface="Arial Narrow" panose="020B0606020202030204" pitchFamily="34" charset="0"/>
              </a:rPr>
              <a:t>Put the Map to the background</a:t>
            </a:r>
          </a:p>
          <a:p>
            <a:pPr lvl="1"/>
            <a:endParaRPr lang="de-AT" dirty="0">
              <a:latin typeface="Arial Narrow" panose="020B0606020202030204" pitchFamily="34" charset="0"/>
            </a:endParaRPr>
          </a:p>
          <a:p>
            <a:pPr lvl="1"/>
            <a:endParaRPr lang="de-AT" dirty="0">
              <a:latin typeface="Arial Narrow" panose="020B0606020202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61F0FF-20AB-4592-B548-59FC209415B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29C753-118B-4291-9ADE-8ABEF8AA5F36}" type="slidenum">
              <a:rPr lang="en-US" altLang="de-DE" smtClean="0"/>
              <a:pPr>
                <a:defRPr/>
              </a:pPr>
              <a:t>28</a:t>
            </a:fld>
            <a:endParaRPr lang="en-US" altLang="de-DE"/>
          </a:p>
        </p:txBody>
      </p:sp>
      <p:pic>
        <p:nvPicPr>
          <p:cNvPr id="6" name="Picture 5" descr="Map&#10;&#10;Description automatically generated">
            <a:extLst>
              <a:ext uri="{FF2B5EF4-FFF2-40B4-BE49-F238E27FC236}">
                <a16:creationId xmlns:a16="http://schemas.microsoft.com/office/drawing/2014/main" id="{8BC7533A-B184-4D45-BBE5-813AC2F2B1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2571688"/>
            <a:ext cx="4948923" cy="3908609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6303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72208D8F-818D-46E8-8354-373E3ADAA560}"/>
              </a:ext>
            </a:extLst>
          </p:cNvPr>
          <p:cNvSpPr txBox="1"/>
          <p:nvPr/>
        </p:nvSpPr>
        <p:spPr>
          <a:xfrm>
            <a:off x="3181163" y="1339479"/>
            <a:ext cx="5829673" cy="38786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 dirty="0" err="1"/>
              <a:t>Thank</a:t>
            </a:r>
            <a:r>
              <a:rPr lang="de-DE" sz="2800" b="1" dirty="0"/>
              <a:t> </a:t>
            </a:r>
            <a:r>
              <a:rPr lang="de-DE" sz="2800" b="1" dirty="0" err="1"/>
              <a:t>you</a:t>
            </a:r>
            <a:r>
              <a:rPr lang="de-DE" sz="2800" b="1" dirty="0"/>
              <a:t> </a:t>
            </a:r>
            <a:r>
              <a:rPr lang="de-DE" sz="2800" b="1" dirty="0" err="1"/>
              <a:t>for</a:t>
            </a:r>
            <a:r>
              <a:rPr lang="de-DE" sz="2800" b="1" dirty="0"/>
              <a:t> </a:t>
            </a:r>
            <a:r>
              <a:rPr lang="de-DE" sz="2800" b="1" dirty="0" err="1"/>
              <a:t>your</a:t>
            </a:r>
            <a:r>
              <a:rPr lang="de-DE" sz="2800" b="1" dirty="0"/>
              <a:t> </a:t>
            </a:r>
            <a:r>
              <a:rPr lang="de-DE" sz="2800" b="1" dirty="0" err="1"/>
              <a:t>interest</a:t>
            </a:r>
            <a:r>
              <a:rPr lang="de-DE" sz="2800" b="1" dirty="0"/>
              <a:t>:</a:t>
            </a:r>
          </a:p>
          <a:p>
            <a:endParaRPr lang="de-DE" sz="2800" b="1" dirty="0"/>
          </a:p>
          <a:p>
            <a:r>
              <a:rPr lang="de-DE" sz="2800" b="1" dirty="0" err="1"/>
              <a:t>Join</a:t>
            </a:r>
            <a:r>
              <a:rPr lang="de-DE" sz="2800" b="1" dirty="0"/>
              <a:t> </a:t>
            </a:r>
            <a:r>
              <a:rPr lang="de-DE" sz="2800" b="1" dirty="0" err="1"/>
              <a:t>our</a:t>
            </a:r>
            <a:r>
              <a:rPr lang="de-DE" sz="2800" b="1" dirty="0"/>
              <a:t> Community:</a:t>
            </a:r>
          </a:p>
          <a:p>
            <a:endParaRPr lang="de-DE" sz="2800" b="1" dirty="0"/>
          </a:p>
          <a:p>
            <a:endParaRPr lang="de-AT" sz="1404" dirty="0"/>
          </a:p>
          <a:p>
            <a:r>
              <a:rPr lang="de-AT" sz="2400" dirty="0"/>
              <a:t>Web: </a:t>
            </a:r>
            <a:r>
              <a:rPr lang="de-AT" sz="2400" dirty="0">
                <a:hlinkClick r:id="rId3"/>
              </a:rPr>
              <a:t>https://adoxx.org</a:t>
            </a:r>
            <a:endParaRPr lang="de-AT" sz="2400" dirty="0"/>
          </a:p>
          <a:p>
            <a:r>
              <a:rPr lang="de-AT" sz="2400" dirty="0"/>
              <a:t>LinkedIn: </a:t>
            </a:r>
            <a:r>
              <a:rPr lang="de-AT" sz="2400" dirty="0">
                <a:hlinkClick r:id="rId4"/>
              </a:rPr>
              <a:t>http://linkd.in/1alGgl6</a:t>
            </a:r>
          </a:p>
          <a:p>
            <a:r>
              <a:rPr lang="de-AT" sz="2400" dirty="0"/>
              <a:t>Twitter: </a:t>
            </a:r>
            <a:r>
              <a:rPr lang="de-AT" sz="2400" dirty="0">
                <a:hlinkClick r:id="rId5"/>
              </a:rPr>
              <a:t>https://www.twitter.com/ADOxxORG</a:t>
            </a:r>
            <a:endParaRPr lang="de-AT" sz="2400" dirty="0"/>
          </a:p>
          <a:p>
            <a:endParaRPr lang="de-AT" sz="2400" dirty="0"/>
          </a:p>
          <a:p>
            <a:r>
              <a:rPr lang="de-DE" sz="2400" dirty="0"/>
              <a:t>Email: </a:t>
            </a:r>
            <a:r>
              <a:rPr lang="de-AT" sz="2400" dirty="0">
                <a:hlinkClick r:id="rId6"/>
              </a:rPr>
              <a:t>download@adoxx.org</a:t>
            </a:r>
            <a:endParaRPr lang="de-AT" sz="2400" dirty="0"/>
          </a:p>
        </p:txBody>
      </p:sp>
    </p:spTree>
    <p:extLst>
      <p:ext uri="{BB962C8B-B14F-4D97-AF65-F5344CB8AC3E}">
        <p14:creationId xmlns:p14="http://schemas.microsoft.com/office/powerpoint/2010/main" val="2082299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6182398-63B4-41CC-BD52-A8CA483952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589" y="3592570"/>
            <a:ext cx="8128294" cy="2719330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F954DD4-472A-415F-A6FB-768C69B82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>
                <a:latin typeface="Arial Narrow" panose="020B0606020202030204" pitchFamily="34" charset="0"/>
              </a:rPr>
              <a:t>Import Library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7DC5B0-2C4B-4471-B5C9-946D9C5257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100" dirty="0">
                <a:latin typeface="Arial Narrow" panose="020B0606020202030204" pitchFamily="34" charset="0"/>
              </a:rPr>
              <a:t>Select the Library Management -&gt; Management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100" dirty="0">
                <a:latin typeface="Arial Narrow" panose="020B0606020202030204" pitchFamily="34" charset="0"/>
              </a:rPr>
              <a:t>Click ‚Import‘ and choose the path to the downloaded </a:t>
            </a:r>
            <a:r>
              <a:rPr lang="en-US" sz="2100" dirty="0" err="1">
                <a:latin typeface="Arial Narrow" panose="020B0606020202030204" pitchFamily="34" charset="0"/>
              </a:rPr>
              <a:t>abl</a:t>
            </a:r>
            <a:r>
              <a:rPr lang="en-US" sz="2100" dirty="0">
                <a:latin typeface="Arial Narrow" panose="020B0606020202030204" pitchFamily="34" charset="0"/>
              </a:rPr>
              <a:t>-file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100" dirty="0">
                <a:latin typeface="Arial Narrow" panose="020B0606020202030204" pitchFamily="34" charset="0"/>
              </a:rPr>
              <a:t>When asked for creating a new </a:t>
            </a:r>
            <a:r>
              <a:rPr lang="en-US" sz="2100" dirty="0" err="1">
                <a:latin typeface="Arial Narrow" panose="020B0606020202030204" pitchFamily="34" charset="0"/>
              </a:rPr>
              <a:t>Modelgroup</a:t>
            </a:r>
            <a:r>
              <a:rPr lang="en-US" sz="2100" dirty="0">
                <a:latin typeface="Arial Narrow" panose="020B0606020202030204" pitchFamily="34" charset="0"/>
              </a:rPr>
              <a:t> click ‚Yes‘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100" dirty="0">
                <a:latin typeface="Arial Narrow" panose="020B0606020202030204" pitchFamily="34" charset="0"/>
              </a:rPr>
              <a:t>The library should now be in the list of all libraries </a:t>
            </a:r>
            <a:endParaRPr lang="de-AT" sz="2100" dirty="0">
              <a:latin typeface="Arial Narrow" panose="020B0606020202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D8D071F-1006-4054-9DCD-F05D9DFE6492}"/>
              </a:ext>
            </a:extLst>
          </p:cNvPr>
          <p:cNvSpPr/>
          <p:nvPr/>
        </p:nvSpPr>
        <p:spPr>
          <a:xfrm>
            <a:off x="2485872" y="3820319"/>
            <a:ext cx="291547" cy="26173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B92BFA-8D34-4A52-9EDD-BC887721441C}"/>
              </a:ext>
            </a:extLst>
          </p:cNvPr>
          <p:cNvSpPr/>
          <p:nvPr/>
        </p:nvSpPr>
        <p:spPr>
          <a:xfrm>
            <a:off x="4415164" y="3839427"/>
            <a:ext cx="291547" cy="26173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28B993-277B-41A8-8028-CD57847BB8A0}"/>
              </a:ext>
            </a:extLst>
          </p:cNvPr>
          <p:cNvSpPr/>
          <p:nvPr/>
        </p:nvSpPr>
        <p:spPr>
          <a:xfrm>
            <a:off x="4560937" y="4387695"/>
            <a:ext cx="543340" cy="16485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7AD6658-DEBC-4F48-8BA3-FEADA34A7F91}"/>
              </a:ext>
            </a:extLst>
          </p:cNvPr>
          <p:cNvSpPr/>
          <p:nvPr/>
        </p:nvSpPr>
        <p:spPr>
          <a:xfrm>
            <a:off x="8273087" y="4618350"/>
            <a:ext cx="543340" cy="16485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F53F006-A131-4F76-8E52-D5A493140F5A}"/>
              </a:ext>
            </a:extLst>
          </p:cNvPr>
          <p:cNvSpPr/>
          <p:nvPr/>
        </p:nvSpPr>
        <p:spPr>
          <a:xfrm>
            <a:off x="4559363" y="5613166"/>
            <a:ext cx="3796747" cy="4247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414942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8FAA259F-79AD-4DEE-984C-D3F9D898A8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8"/>
          <a:stretch/>
        </p:blipFill>
        <p:spPr>
          <a:xfrm>
            <a:off x="2568640" y="2673139"/>
            <a:ext cx="6517059" cy="3819735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68B139F-5C4D-4637-8366-8AE8E4BBE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>
                <a:latin typeface="Arial Narrow" panose="020B0606020202030204" pitchFamily="34" charset="0"/>
              </a:rPr>
              <a:t>Import AdoScript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4F6F3-9CA9-4E3D-8ABC-F917602CEA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sz="2100" dirty="0">
                <a:latin typeface="Arial Narrow" panose="020B0606020202030204" pitchFamily="34" charset="0"/>
              </a:rPr>
              <a:t>Go to Extras -&gt; File Management -&gt; „Geolocation Citybike Library v1.3“ -&gt; Import -&gt; AdoScript Folder -&gt; all .asc files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24E5CE-CB12-4158-B302-EC3B5F4D4217}"/>
              </a:ext>
            </a:extLst>
          </p:cNvPr>
          <p:cNvSpPr/>
          <p:nvPr/>
        </p:nvSpPr>
        <p:spPr>
          <a:xfrm>
            <a:off x="2568640" y="2853028"/>
            <a:ext cx="279132" cy="1732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56EE32A-1B98-4E71-8CF6-8E7CF4976D6D}"/>
              </a:ext>
            </a:extLst>
          </p:cNvPr>
          <p:cNvSpPr/>
          <p:nvPr/>
        </p:nvSpPr>
        <p:spPr>
          <a:xfrm>
            <a:off x="4512644" y="4531643"/>
            <a:ext cx="1395663" cy="1732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C495A6-D9D3-4CEB-8BF3-7CF53879A4E1}"/>
              </a:ext>
            </a:extLst>
          </p:cNvPr>
          <p:cNvSpPr/>
          <p:nvPr/>
        </p:nvSpPr>
        <p:spPr>
          <a:xfrm>
            <a:off x="6971563" y="3996360"/>
            <a:ext cx="800501" cy="16803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29205BD-D5C4-4AA6-B432-FBB4CD8C7E7C}"/>
              </a:ext>
            </a:extLst>
          </p:cNvPr>
          <p:cNvSpPr/>
          <p:nvPr/>
        </p:nvSpPr>
        <p:spPr>
          <a:xfrm>
            <a:off x="5992828" y="5202867"/>
            <a:ext cx="1695651" cy="129000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5FB227-D08A-4C6B-BA57-7E9F00CC7AD7}"/>
              </a:ext>
            </a:extLst>
          </p:cNvPr>
          <p:cNvSpPr txBox="1"/>
          <p:nvPr/>
        </p:nvSpPr>
        <p:spPr>
          <a:xfrm>
            <a:off x="2295917" y="2585623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1.</a:t>
            </a:r>
            <a:endParaRPr lang="de-AT" b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E62257-E5D7-4ED4-8CD3-9E0507C148B3}"/>
              </a:ext>
            </a:extLst>
          </p:cNvPr>
          <p:cNvSpPr txBox="1"/>
          <p:nvPr/>
        </p:nvSpPr>
        <p:spPr>
          <a:xfrm>
            <a:off x="4153250" y="4255283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2.</a:t>
            </a:r>
            <a:endParaRPr lang="de-AT" b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F65538D-46F2-48FB-9441-C16220143475}"/>
              </a:ext>
            </a:extLst>
          </p:cNvPr>
          <p:cNvSpPr txBox="1"/>
          <p:nvPr/>
        </p:nvSpPr>
        <p:spPr>
          <a:xfrm>
            <a:off x="6743869" y="3677352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3.</a:t>
            </a:r>
            <a:endParaRPr lang="de-AT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A6D9F8-E918-48E8-B798-CBDEE6E64D17}"/>
              </a:ext>
            </a:extLst>
          </p:cNvPr>
          <p:cNvSpPr txBox="1"/>
          <p:nvPr/>
        </p:nvSpPr>
        <p:spPr>
          <a:xfrm>
            <a:off x="5727007" y="4934182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4.</a:t>
            </a:r>
            <a:endParaRPr lang="de-A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630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21883-2BD4-4D2D-B066-22BCB52E8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>
                <a:latin typeface="Arial Narrow" panose="020B0606020202030204" pitchFamily="34" charset="0"/>
              </a:rPr>
              <a:t>Definition of Model Types, Classes, Attributes and Relations</a:t>
            </a:r>
            <a:endParaRPr lang="de-AT" sz="3600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D32874-9F0E-442D-9A4F-2BF9BAF27C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5139"/>
            <a:ext cx="10515600" cy="4351338"/>
          </a:xfrm>
        </p:spPr>
        <p:txBody>
          <a:bodyPr>
            <a:normAutofit/>
          </a:bodyPr>
          <a:lstStyle/>
          <a:p>
            <a:r>
              <a:rPr lang="en-US" sz="2100" b="1" dirty="0">
                <a:latin typeface="Arial Narrow" panose="020B0606020202030204" pitchFamily="34" charset="0"/>
              </a:rPr>
              <a:t>Model Types: </a:t>
            </a:r>
            <a:r>
              <a:rPr lang="en-US" sz="2100" dirty="0">
                <a:latin typeface="Arial Narrow" panose="020B0606020202030204" pitchFamily="34" charset="0"/>
              </a:rPr>
              <a:t>A model type is a well-defined sub collection of classes and relation classes of a meta model.</a:t>
            </a:r>
          </a:p>
          <a:p>
            <a:r>
              <a:rPr lang="en-US" sz="2100" b="1" dirty="0">
                <a:latin typeface="Arial Narrow" panose="020B0606020202030204" pitchFamily="34" charset="0"/>
              </a:rPr>
              <a:t>Classes: </a:t>
            </a:r>
            <a:r>
              <a:rPr lang="en-US" sz="2100" dirty="0">
                <a:latin typeface="Arial Narrow" panose="020B0606020202030204" pitchFamily="34" charset="0"/>
              </a:rPr>
              <a:t>A class is a construct that is used as a template to create objects of that class. The objects of a class are alternatively called "instances" </a:t>
            </a:r>
          </a:p>
          <a:p>
            <a:r>
              <a:rPr lang="en-US" sz="2100" b="1" dirty="0">
                <a:latin typeface="Arial Narrow" panose="020B0606020202030204" pitchFamily="34" charset="0"/>
              </a:rPr>
              <a:t>Attributes: </a:t>
            </a:r>
            <a:r>
              <a:rPr lang="en-US" sz="2100" dirty="0">
                <a:latin typeface="Arial Narrow" panose="020B0606020202030204" pitchFamily="34" charset="0"/>
              </a:rPr>
              <a:t>An attribute is a property of a modeling construct such as a model, object or relation. Each attribute has a type and a value. </a:t>
            </a:r>
          </a:p>
          <a:p>
            <a:r>
              <a:rPr lang="en-US" sz="2100" b="1" dirty="0">
                <a:latin typeface="Arial Narrow" panose="020B0606020202030204" pitchFamily="34" charset="0"/>
              </a:rPr>
              <a:t>Relations: </a:t>
            </a:r>
            <a:r>
              <a:rPr lang="en-US" sz="2100" dirty="0">
                <a:latin typeface="Arial Narrow" panose="020B0606020202030204" pitchFamily="34" charset="0"/>
              </a:rPr>
              <a:t>A relation class is a construct that is used as a template to create relations between objects. A relation class is defined between classes. A relation is always a directed connection between objects, i.e. each relation has a from-side and a to-side</a:t>
            </a:r>
            <a:endParaRPr lang="de-AT" sz="21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337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FDB681DD-36C0-4E97-83D8-39D1C85FF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554" y="2813007"/>
            <a:ext cx="9858892" cy="3498893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873FFC-4373-4D47-99CF-7B8EF951A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/>
              <a:t>Attribute Types</a:t>
            </a:r>
            <a:endParaRPr lang="de-AT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FADC3A-358C-4CF9-8631-879F99881C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100" dirty="0">
                <a:latin typeface="Arial Narrow" panose="020B0606020202030204" pitchFamily="34" charset="0"/>
              </a:rPr>
              <a:t>Go to Library Management -&gt; Settings -&gt; Select the Library -&gt; Select the Dynamic Library -&gt; Class hierarchy…</a:t>
            </a:r>
          </a:p>
          <a:p>
            <a:endParaRPr lang="de-DE" dirty="0"/>
          </a:p>
          <a:p>
            <a:endParaRPr lang="de-AT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F30B891-6838-400C-983A-C067439FE500}"/>
              </a:ext>
            </a:extLst>
          </p:cNvPr>
          <p:cNvSpPr/>
          <p:nvPr/>
        </p:nvSpPr>
        <p:spPr>
          <a:xfrm>
            <a:off x="1333994" y="3225143"/>
            <a:ext cx="291547" cy="26173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8FE166A-B726-4859-823D-E647033C4900}"/>
              </a:ext>
            </a:extLst>
          </p:cNvPr>
          <p:cNvSpPr/>
          <p:nvPr/>
        </p:nvSpPr>
        <p:spPr>
          <a:xfrm>
            <a:off x="4069758" y="3257984"/>
            <a:ext cx="291547" cy="26173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A45D5D4-1C10-4A8C-B78B-343969972916}"/>
              </a:ext>
            </a:extLst>
          </p:cNvPr>
          <p:cNvSpPr/>
          <p:nvPr/>
        </p:nvSpPr>
        <p:spPr>
          <a:xfrm>
            <a:off x="3746015" y="5115409"/>
            <a:ext cx="2451652" cy="26173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1AE65A-AEA4-4D98-9F62-A5A631784D20}"/>
              </a:ext>
            </a:extLst>
          </p:cNvPr>
          <p:cNvSpPr/>
          <p:nvPr/>
        </p:nvSpPr>
        <p:spPr>
          <a:xfrm>
            <a:off x="8978810" y="4306186"/>
            <a:ext cx="1616765" cy="2490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F2A049-905E-4B18-91AF-0BDC8A10E8D3}"/>
              </a:ext>
            </a:extLst>
          </p:cNvPr>
          <p:cNvSpPr txBox="1"/>
          <p:nvPr/>
        </p:nvSpPr>
        <p:spPr>
          <a:xfrm>
            <a:off x="1035482" y="2982604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1.</a:t>
            </a:r>
            <a:endParaRPr lang="de-AT" b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325A9A-297C-47D9-8C45-A4ABB54DAC58}"/>
              </a:ext>
            </a:extLst>
          </p:cNvPr>
          <p:cNvSpPr txBox="1"/>
          <p:nvPr/>
        </p:nvSpPr>
        <p:spPr>
          <a:xfrm>
            <a:off x="3746015" y="3019517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2.</a:t>
            </a:r>
            <a:endParaRPr lang="de-AT" b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E233AA-8060-4881-95A1-A9DF55114AE5}"/>
              </a:ext>
            </a:extLst>
          </p:cNvPr>
          <p:cNvSpPr txBox="1"/>
          <p:nvPr/>
        </p:nvSpPr>
        <p:spPr>
          <a:xfrm>
            <a:off x="3417660" y="4984544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3.</a:t>
            </a:r>
            <a:endParaRPr lang="de-AT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35230F-A87A-4FF0-899E-9FD9E8B3C6FF}"/>
              </a:ext>
            </a:extLst>
          </p:cNvPr>
          <p:cNvSpPr txBox="1"/>
          <p:nvPr/>
        </p:nvSpPr>
        <p:spPr>
          <a:xfrm>
            <a:off x="8616210" y="4054052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4.</a:t>
            </a:r>
            <a:endParaRPr lang="de-A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745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730D0-8FC8-4DF5-B357-1E68B6307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>
                <a:latin typeface="Arial Narrow" panose="020B0606020202030204" pitchFamily="34" charset="0"/>
              </a:rPr>
              <a:t>Attribute Types</a:t>
            </a:r>
            <a:endParaRPr lang="de-AT" sz="3600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D3D143-15CD-4E34-8AF0-6E1C41C454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100" dirty="0">
                <a:latin typeface="Arial Narrow" panose="020B0606020202030204" pitchFamily="34" charset="0"/>
              </a:rPr>
              <a:t>Many of the available attribute types are </a:t>
            </a:r>
            <a:r>
              <a:rPr lang="en-US" sz="2100" dirty="0" err="1">
                <a:latin typeface="Arial Narrow" panose="020B0606020202030204" pitchFamily="34" charset="0"/>
              </a:rPr>
              <a:t>selfdescribing</a:t>
            </a:r>
            <a:r>
              <a:rPr lang="en-US" sz="2100" dirty="0">
                <a:latin typeface="Arial Narrow" panose="020B0606020202030204" pitchFamily="34" charset="0"/>
              </a:rPr>
              <a:t>.</a:t>
            </a:r>
          </a:p>
          <a:p>
            <a:r>
              <a:rPr lang="en-US" sz="2100" dirty="0">
                <a:latin typeface="Arial Narrow" panose="020B0606020202030204" pitchFamily="34" charset="0"/>
              </a:rPr>
              <a:t>Some of them are exclusive                                                                    </a:t>
            </a:r>
            <a:r>
              <a:rPr lang="en-US" sz="2100" dirty="0" err="1">
                <a:latin typeface="Arial Narrow" panose="020B0606020202030204" pitchFamily="34" charset="0"/>
              </a:rPr>
              <a:t>ADOxx</a:t>
            </a:r>
            <a:r>
              <a:rPr lang="en-US" sz="2100" dirty="0">
                <a:latin typeface="Arial Narrow" panose="020B0606020202030204" pitchFamily="34" charset="0"/>
              </a:rPr>
              <a:t> types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100" dirty="0">
                <a:latin typeface="Arial Narrow" panose="020B0606020202030204" pitchFamily="34" charset="0"/>
              </a:rPr>
              <a:t>INTERREF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100" dirty="0">
                <a:latin typeface="Arial Narrow" panose="020B0606020202030204" pitchFamily="34" charset="0"/>
              </a:rPr>
              <a:t>RECORD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100" dirty="0">
                <a:latin typeface="Arial Narrow" panose="020B0606020202030204" pitchFamily="34" charset="0"/>
              </a:rPr>
              <a:t>PROFREF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100" dirty="0">
                <a:latin typeface="Arial Narrow" panose="020B0606020202030204" pitchFamily="34" charset="0"/>
              </a:rPr>
              <a:t>PROGRAMCALL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100" dirty="0">
                <a:latin typeface="Arial Narrow" panose="020B0606020202030204" pitchFamily="34" charset="0"/>
              </a:rPr>
              <a:t>EXPRESSION 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452E049C-2724-4497-8C4F-847064D26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783" y="2333411"/>
            <a:ext cx="6312224" cy="415946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57889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9BA89-32EA-488D-A28D-419693387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pPr lvl="1"/>
            <a:r>
              <a:rPr lang="en-US" sz="3600" dirty="0">
                <a:latin typeface="Arial Narrow" panose="020B0606020202030204" pitchFamily="34" charset="0"/>
              </a:rPr>
              <a:t>INTERREF, PROGRAMCALL, EXPRESSION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BD9D7-9716-4A0F-AB35-403C44143E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100" b="1" dirty="0" err="1">
                <a:latin typeface="Arial Narrow" panose="020B0606020202030204" pitchFamily="34" charset="0"/>
              </a:rPr>
              <a:t>Interrefs</a:t>
            </a:r>
            <a:r>
              <a:rPr lang="en-US" sz="2100" dirty="0">
                <a:latin typeface="Arial Narrow" panose="020B0606020202030204" pitchFamily="34" charset="0"/>
              </a:rPr>
              <a:t> - describe the relationship between two objects within or across models or between an object and a whole model.</a:t>
            </a:r>
          </a:p>
          <a:p>
            <a:r>
              <a:rPr lang="en-US" sz="2100" b="1" dirty="0" err="1">
                <a:latin typeface="Arial Narrow" panose="020B0606020202030204" pitchFamily="34" charset="0"/>
              </a:rPr>
              <a:t>Programcall</a:t>
            </a:r>
            <a:r>
              <a:rPr lang="en-US" sz="2100" dirty="0">
                <a:latin typeface="Arial Narrow" panose="020B0606020202030204" pitchFamily="34" charset="0"/>
              </a:rPr>
              <a:t> -</a:t>
            </a:r>
            <a:r>
              <a:rPr lang="en-US" sz="2100" b="1" dirty="0">
                <a:latin typeface="Arial Narrow" panose="020B0606020202030204" pitchFamily="34" charset="0"/>
              </a:rPr>
              <a:t> </a:t>
            </a:r>
            <a:r>
              <a:rPr lang="en-US" sz="2100" dirty="0" err="1">
                <a:latin typeface="Arial Narrow" panose="020B0606020202030204" pitchFamily="34" charset="0"/>
              </a:rPr>
              <a:t>Programcall</a:t>
            </a:r>
            <a:r>
              <a:rPr lang="en-US" sz="2100" dirty="0">
                <a:latin typeface="Arial Narrow" panose="020B0606020202030204" pitchFamily="34" charset="0"/>
              </a:rPr>
              <a:t> attribute is characterized by a fixed set of items. These items are related to </a:t>
            </a:r>
            <a:r>
              <a:rPr lang="en-US" sz="2100" dirty="0" err="1">
                <a:latin typeface="Arial Narrow" panose="020B0606020202030204" pitchFamily="34" charset="0"/>
              </a:rPr>
              <a:t>AdoScripts</a:t>
            </a:r>
            <a:r>
              <a:rPr lang="en-US" sz="2100" dirty="0">
                <a:latin typeface="Arial Narrow" panose="020B0606020202030204" pitchFamily="34" charset="0"/>
              </a:rPr>
              <a:t> which can be called via the user interface. A PROGRAMCALL attribute value consists of at most one of the defined items and an optional parameter.</a:t>
            </a:r>
          </a:p>
          <a:p>
            <a:r>
              <a:rPr lang="en-US" sz="2100" b="1" dirty="0">
                <a:latin typeface="Arial Narrow" panose="020B0606020202030204" pitchFamily="34" charset="0"/>
              </a:rPr>
              <a:t>Expressions -</a:t>
            </a:r>
            <a:r>
              <a:rPr lang="en-US" sz="2100" dirty="0">
                <a:latin typeface="Arial Narrow" panose="020B0606020202030204" pitchFamily="34" charset="0"/>
              </a:rPr>
              <a:t> provide a basic set of functions and operators for investigating or calculating within a model context and across multiple models. This can be both a fixed calculation and the processing of attribute values.</a:t>
            </a:r>
            <a:endParaRPr lang="de-AT" sz="21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002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imeline&#10;&#10;Description automatically generated">
            <a:extLst>
              <a:ext uri="{FF2B5EF4-FFF2-40B4-BE49-F238E27FC236}">
                <a16:creationId xmlns:a16="http://schemas.microsoft.com/office/drawing/2014/main" id="{B642DF9C-A8CD-4CC4-B582-E410FA19AB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5"/>
          <a:stretch/>
        </p:blipFill>
        <p:spPr>
          <a:xfrm>
            <a:off x="2862249" y="2791169"/>
            <a:ext cx="6941981" cy="3250857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D4988BF-8E9F-4F63-8B63-7EEC63A87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>
                <a:latin typeface="Arial Narrow" panose="020B0606020202030204" pitchFamily="34" charset="0"/>
              </a:rPr>
              <a:t>AttrRep</a:t>
            </a:r>
            <a:endParaRPr lang="de-AT" sz="3200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08DCB-FE1D-4E02-8F0D-6E2230DF72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r>
              <a:rPr lang="en-US" sz="2100" dirty="0">
                <a:latin typeface="Arial Narrow" panose="020B0606020202030204" pitchFamily="34" charset="0"/>
              </a:rPr>
              <a:t>Concrete classes need a notebook, where the attributes can be shown or manipulated.</a:t>
            </a:r>
          </a:p>
          <a:p>
            <a:r>
              <a:rPr lang="en-US" sz="2100" dirty="0">
                <a:latin typeface="Arial Narrow" panose="020B0606020202030204" pitchFamily="34" charset="0"/>
              </a:rPr>
              <a:t>Use inherited class attribute “</a:t>
            </a:r>
            <a:r>
              <a:rPr lang="en-US" sz="2100" dirty="0" err="1">
                <a:latin typeface="Arial Narrow" panose="020B0606020202030204" pitchFamily="34" charset="0"/>
              </a:rPr>
              <a:t>AttrRep</a:t>
            </a:r>
            <a:r>
              <a:rPr lang="en-US" sz="2100" dirty="0">
                <a:latin typeface="Arial Narrow" panose="020B0606020202030204" pitchFamily="34" charset="0"/>
              </a:rPr>
              <a:t>” to define the attribute representation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16F6DE6-1B7A-43FD-AAD3-CDE0FF1A3667}"/>
              </a:ext>
            </a:extLst>
          </p:cNvPr>
          <p:cNvSpPr/>
          <p:nvPr/>
        </p:nvSpPr>
        <p:spPr>
          <a:xfrm>
            <a:off x="3810551" y="4939828"/>
            <a:ext cx="1232452" cy="1967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79B9963-01E1-4444-ACB5-FDAC011887D2}"/>
              </a:ext>
            </a:extLst>
          </p:cNvPr>
          <p:cNvSpPr/>
          <p:nvPr/>
        </p:nvSpPr>
        <p:spPr>
          <a:xfrm>
            <a:off x="5126867" y="3728905"/>
            <a:ext cx="3592997" cy="154484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E46EFF4-5294-4BCD-821D-442FC2217F5C}"/>
              </a:ext>
            </a:extLst>
          </p:cNvPr>
          <p:cNvSpPr/>
          <p:nvPr/>
        </p:nvSpPr>
        <p:spPr>
          <a:xfrm>
            <a:off x="3680957" y="3194536"/>
            <a:ext cx="583096" cy="19674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233876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968</Words>
  <Application>Microsoft Office PowerPoint</Application>
  <PresentationFormat>Widescreen</PresentationFormat>
  <Paragraphs>117</Paragraphs>
  <Slides>29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Arial Narrow</vt:lpstr>
      <vt:lpstr>Calibri</vt:lpstr>
      <vt:lpstr>Calibri Light</vt:lpstr>
      <vt:lpstr>Courier New</vt:lpstr>
      <vt:lpstr>Office Theme</vt:lpstr>
      <vt:lpstr>ADOxx Training</vt:lpstr>
      <vt:lpstr>Development Toolkit</vt:lpstr>
      <vt:lpstr>Import Library</vt:lpstr>
      <vt:lpstr>Import AdoScript</vt:lpstr>
      <vt:lpstr>Definition of Model Types, Classes, Attributes and Relations</vt:lpstr>
      <vt:lpstr>Attribute Types</vt:lpstr>
      <vt:lpstr>Attribute Types</vt:lpstr>
      <vt:lpstr>INTERREF, PROGRAMCALL, EXPRESSION </vt:lpstr>
      <vt:lpstr>AttrRep</vt:lpstr>
      <vt:lpstr>GraphRep</vt:lpstr>
      <vt:lpstr>GraphRep</vt:lpstr>
      <vt:lpstr>Relation Types</vt:lpstr>
      <vt:lpstr>Relation Types</vt:lpstr>
      <vt:lpstr>Model Type Inheritance</vt:lpstr>
      <vt:lpstr>Modelling Setup</vt:lpstr>
      <vt:lpstr>Prepare model and map</vt:lpstr>
      <vt:lpstr>Prepare model and map</vt:lpstr>
      <vt:lpstr>Result: Updated map and visualisation</vt:lpstr>
      <vt:lpstr>Import data into model</vt:lpstr>
      <vt:lpstr>Result: Updated map and visualisation</vt:lpstr>
      <vt:lpstr>LOCATION ASSESSMENT</vt:lpstr>
      <vt:lpstr>Run Location assessment</vt:lpstr>
      <vt:lpstr>ROUTING ASSESSMENT</vt:lpstr>
      <vt:lpstr>Run Route Assessment</vt:lpstr>
      <vt:lpstr>Result: Updated map and visualisation</vt:lpstr>
      <vt:lpstr>Geographical Picture</vt:lpstr>
      <vt:lpstr>Vienna Map</vt:lpstr>
      <vt:lpstr>Import data into model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Damiano Falcioni</dc:creator>
  <cp:lastModifiedBy>Arrëzë Fetahaj</cp:lastModifiedBy>
  <cp:revision>483</cp:revision>
  <cp:lastPrinted>2020-01-28T10:11:27Z</cp:lastPrinted>
  <dcterms:created xsi:type="dcterms:W3CDTF">2018-02-19T13:35:57Z</dcterms:created>
  <dcterms:modified xsi:type="dcterms:W3CDTF">2020-11-13T11:53:24Z</dcterms:modified>
</cp:coreProperties>
</file>